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/>
              <a:t>भारतीय काव्य शास्त्र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i-IN" dirty="0" smtClean="0"/>
              <a:t>काव्य- हेतु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i-IN" dirty="0" smtClean="0"/>
              <a:t>विभिन्न आचार्यों ने काव्य हेतु के संबंध में </a:t>
            </a:r>
            <a:r>
              <a:rPr lang="hi-IN" dirty="0" smtClean="0"/>
              <a:t>अपना</a:t>
            </a:r>
            <a:r>
              <a:rPr lang="en-US" dirty="0" smtClean="0"/>
              <a:t>-</a:t>
            </a:r>
            <a:r>
              <a:rPr lang="hi-IN" dirty="0" smtClean="0"/>
              <a:t>अपना </a:t>
            </a:r>
            <a:r>
              <a:rPr lang="hi-IN" dirty="0" smtClean="0"/>
              <a:t>विचार प्रस्तुत किया है ।</a:t>
            </a:r>
          </a:p>
          <a:p>
            <a:pPr>
              <a:buNone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b="1" dirty="0" smtClean="0"/>
              <a:t>आचार्य भामह </a:t>
            </a:r>
            <a:r>
              <a:rPr lang="hi-IN" dirty="0" smtClean="0"/>
              <a:t>ने काव्य  हेतु के तीन साधन बताये हैं </a:t>
            </a:r>
          </a:p>
          <a:p>
            <a:pPr>
              <a:buNone/>
            </a:pPr>
            <a:r>
              <a:rPr lang="hi-IN" dirty="0" smtClean="0"/>
              <a:t>१ प्रतिभा </a:t>
            </a:r>
          </a:p>
          <a:p>
            <a:pPr>
              <a:buNone/>
            </a:pPr>
            <a:r>
              <a:rPr lang="hi-IN" dirty="0" smtClean="0"/>
              <a:t>२ व्युत्पत्ति </a:t>
            </a:r>
          </a:p>
          <a:p>
            <a:pPr>
              <a:buNone/>
            </a:pPr>
            <a:r>
              <a:rPr lang="hi-IN" dirty="0" smtClean="0"/>
              <a:t>३ अभ्यास </a:t>
            </a:r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r>
              <a:rPr lang="hi-IN" dirty="0" smtClean="0"/>
              <a:t>किन्तु वे प्रतिभा को महत्त्वपूर्ण और अनिवार्य मानते हैं </a:t>
            </a:r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काव्य- हेतु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i-IN" b="1" dirty="0" smtClean="0"/>
              <a:t>आचार्य दण्डी  </a:t>
            </a:r>
            <a:r>
              <a:rPr lang="hi-IN" dirty="0" smtClean="0"/>
              <a:t>प्रतिभा </a:t>
            </a:r>
            <a:r>
              <a:rPr lang="hi-IN" dirty="0" smtClean="0"/>
              <a:t>, व्युत्पत्ति और  अभ्यास तीनों के </a:t>
            </a:r>
            <a:r>
              <a:rPr lang="hi-IN" dirty="0" smtClean="0"/>
              <a:t>सम्मिलित </a:t>
            </a:r>
            <a:r>
              <a:rPr lang="hi-IN" dirty="0" smtClean="0"/>
              <a:t>रूप </a:t>
            </a:r>
            <a:r>
              <a:rPr lang="hi-IN" dirty="0" smtClean="0"/>
              <a:t>को काव्य  </a:t>
            </a:r>
            <a:r>
              <a:rPr lang="hi-IN" dirty="0" smtClean="0"/>
              <a:t>हेतु स्वीकार करते हैं </a:t>
            </a:r>
          </a:p>
          <a:p>
            <a:pPr>
              <a:buNone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b="1" dirty="0" smtClean="0"/>
              <a:t>आचार्य वामन </a:t>
            </a:r>
            <a:r>
              <a:rPr lang="hi-IN" dirty="0" smtClean="0"/>
              <a:t>प्रतिभा </a:t>
            </a:r>
            <a:r>
              <a:rPr lang="hi-IN" dirty="0" smtClean="0"/>
              <a:t>को ही काव्य का मूल कारण स्वीकार </a:t>
            </a:r>
            <a:r>
              <a:rPr lang="hi-IN" dirty="0" smtClean="0"/>
              <a:t>करते हैं –</a:t>
            </a:r>
            <a:endParaRPr lang="hi-IN" dirty="0" smtClean="0"/>
          </a:p>
          <a:p>
            <a:pPr>
              <a:buNone/>
            </a:pPr>
            <a:r>
              <a:rPr lang="hi-IN" dirty="0" smtClean="0"/>
              <a:t>कवित्व </a:t>
            </a:r>
            <a:r>
              <a:rPr lang="hi-IN" dirty="0" smtClean="0"/>
              <a:t>बीजं प्रतिभानं ।</a:t>
            </a:r>
          </a:p>
          <a:p>
            <a:pPr>
              <a:buNone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b="1" dirty="0" smtClean="0"/>
              <a:t>आचार्य रुद्रट </a:t>
            </a:r>
            <a:r>
              <a:rPr lang="hi-IN" dirty="0" smtClean="0"/>
              <a:t>प्रतिभा </a:t>
            </a:r>
            <a:r>
              <a:rPr lang="hi-IN" dirty="0" smtClean="0"/>
              <a:t>के दो रूप मानते हैं </a:t>
            </a:r>
            <a:r>
              <a:rPr lang="hi-IN" dirty="0" smtClean="0"/>
              <a:t>–</a:t>
            </a:r>
            <a:endParaRPr lang="hi-IN" dirty="0" smtClean="0"/>
          </a:p>
          <a:p>
            <a:pPr>
              <a:buNone/>
            </a:pPr>
            <a:r>
              <a:rPr lang="hi-IN" dirty="0" smtClean="0"/>
              <a:t>सहजा </a:t>
            </a:r>
            <a:r>
              <a:rPr lang="hi-IN" dirty="0" smtClean="0"/>
              <a:t>और उत्पाद्या </a:t>
            </a:r>
            <a:endParaRPr lang="en-US" dirty="0" smtClean="0"/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काव्य- हेतु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i-IN" b="1" dirty="0" smtClean="0"/>
              <a:t>आचार्य  राजशेखर </a:t>
            </a:r>
            <a:r>
              <a:rPr lang="hi-IN" dirty="0" smtClean="0"/>
              <a:t>प्रतिभा के दो रूप मानते हैं -</a:t>
            </a:r>
          </a:p>
          <a:p>
            <a:pPr>
              <a:buNone/>
            </a:pPr>
            <a:r>
              <a:rPr lang="hi-IN" dirty="0" smtClean="0"/>
              <a:t>कारयित्री और भावयित्री </a:t>
            </a:r>
          </a:p>
          <a:p>
            <a:pPr>
              <a:buNone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b="1" dirty="0" smtClean="0"/>
              <a:t>आचार्य मम्मट </a:t>
            </a:r>
            <a:r>
              <a:rPr lang="hi-IN" dirty="0" smtClean="0"/>
              <a:t>ने काव्य हेतु के सम्बन्ध में बहुत स्पष्ट मत दिया है -</a:t>
            </a:r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r>
              <a:rPr lang="hi-IN" b="1" i="1" dirty="0" smtClean="0"/>
              <a:t>शक्तिरनिपुणता लोकशास्त्र काव्याद्यवेक्षणात |</a:t>
            </a:r>
          </a:p>
          <a:p>
            <a:pPr>
              <a:buNone/>
            </a:pPr>
            <a:r>
              <a:rPr lang="hi-IN" b="1" i="1" dirty="0" smtClean="0"/>
              <a:t>काव्यज्ञशिक्षयाभ्यास इति </a:t>
            </a:r>
            <a:r>
              <a:rPr lang="hi-IN" b="1" i="1" dirty="0" smtClean="0"/>
              <a:t>हेतुस्तदुदभवे ॥</a:t>
            </a:r>
            <a:endParaRPr lang="hi-IN" b="1" i="1" dirty="0" smtClean="0"/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काव्य- हेतु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hi-IN" dirty="0" smtClean="0"/>
              <a:t>मुख्य </a:t>
            </a:r>
            <a:r>
              <a:rPr lang="hi-IN" dirty="0" smtClean="0"/>
              <a:t>रूप से काव्य के तीन हेतु ही स्वीकार किये गए हैं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hi-IN" b="1" dirty="0" smtClean="0"/>
              <a:t>१ </a:t>
            </a:r>
            <a:r>
              <a:rPr lang="hi-IN" b="1" dirty="0" smtClean="0"/>
              <a:t>प्रतिभा </a:t>
            </a:r>
          </a:p>
          <a:p>
            <a:pPr>
              <a:buNone/>
            </a:pPr>
            <a:r>
              <a:rPr lang="hi-IN" b="1" dirty="0" smtClean="0"/>
              <a:t>२ व्युत्पत्ति </a:t>
            </a:r>
          </a:p>
          <a:p>
            <a:pPr>
              <a:buNone/>
            </a:pPr>
            <a:r>
              <a:rPr lang="hi-IN" b="1" dirty="0" smtClean="0"/>
              <a:t>३ अभ्यास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कव्यहेतुओं की समीक्षा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i-IN" dirty="0" smtClean="0"/>
          </a:p>
          <a:p>
            <a:pPr>
              <a:buNone/>
            </a:pPr>
            <a:r>
              <a:rPr lang="hi-IN" dirty="0" smtClean="0"/>
              <a:t>प्रतिभा को परिभाषित करते हुए </a:t>
            </a:r>
            <a:r>
              <a:rPr lang="hi-IN" b="1" dirty="0" smtClean="0"/>
              <a:t>आचार्य भट्टतौत </a:t>
            </a:r>
            <a:r>
              <a:rPr lang="hi-IN" dirty="0" smtClean="0"/>
              <a:t>कहते हैं </a:t>
            </a:r>
            <a:r>
              <a:rPr lang="hi-IN" b="1" i="1" dirty="0" smtClean="0"/>
              <a:t>प्रज्ञा नवनवोन्मेष शालिनी प्रतिभा मता ।</a:t>
            </a:r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r>
              <a:rPr lang="hi-IN" dirty="0" smtClean="0"/>
              <a:t>आचार्य भामह कहते हैं -</a:t>
            </a:r>
          </a:p>
          <a:p>
            <a:pPr>
              <a:buNone/>
            </a:pPr>
            <a:r>
              <a:rPr lang="hi-IN" b="1" i="1" dirty="0" smtClean="0"/>
              <a:t>गुरूपदेशादध्येतु शास्त्रम जड़ धियोप्यलम ।</a:t>
            </a:r>
          </a:p>
          <a:p>
            <a:pPr>
              <a:buNone/>
            </a:pPr>
            <a:r>
              <a:rPr lang="hi-IN" b="1" i="1" dirty="0" smtClean="0"/>
              <a:t>काव्यम तु जायते जातु कस्यचित प्रतिभावतः ॥</a:t>
            </a:r>
            <a:endParaRPr lang="en-US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कव्यहेतुओं की समीक्षा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3962400"/>
          </a:xfrm>
        </p:spPr>
        <p:txBody>
          <a:bodyPr>
            <a:normAutofit/>
          </a:bodyPr>
          <a:lstStyle/>
          <a:p>
            <a:pPr algn="ctr"/>
            <a:r>
              <a:rPr lang="hi-IN" sz="8000" dirty="0" smtClean="0"/>
              <a:t>समाप्त </a:t>
            </a:r>
            <a:br>
              <a:rPr lang="hi-IN" sz="8000" dirty="0" smtClean="0"/>
            </a:br>
            <a:endParaRPr lang="en-US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189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भारतीय काव्य शास्त्र </vt:lpstr>
      <vt:lpstr>काव्य- हेतु </vt:lpstr>
      <vt:lpstr>काव्य- हेतु </vt:lpstr>
      <vt:lpstr>काव्य- हेतु </vt:lpstr>
      <vt:lpstr>कव्यहेतुओं की समीक्षा </vt:lpstr>
      <vt:lpstr>कव्यहेतुओं की समीक्षा </vt:lpstr>
      <vt:lpstr>समाप्त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भारतीय काव्य शास्त्र </dc:title>
  <dc:creator>Dr. J.P. Narayan</dc:creator>
  <cp:lastModifiedBy>Dr. J.P. Narayan</cp:lastModifiedBy>
  <cp:revision>22</cp:revision>
  <dcterms:created xsi:type="dcterms:W3CDTF">2006-08-16T00:00:00Z</dcterms:created>
  <dcterms:modified xsi:type="dcterms:W3CDTF">2019-01-07T13:35:32Z</dcterms:modified>
</cp:coreProperties>
</file>